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259" r:id="rId3"/>
    <p:sldId id="276" r:id="rId4"/>
    <p:sldId id="26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77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1" r:id="rId45"/>
    <p:sldId id="318" r:id="rId46"/>
    <p:sldId id="319" r:id="rId47"/>
    <p:sldId id="320" r:id="rId48"/>
    <p:sldId id="266" r:id="rId49"/>
  </p:sldIdLst>
  <p:sldSz cx="12192000" cy="6858000"/>
  <p:notesSz cx="6858000" cy="9144000"/>
  <p:embeddedFontLst>
    <p:embeddedFont>
      <p:font typeface="한컴 솔잎 M" panose="0202060302010102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휴먼둥근헤드라인" panose="0203050400010101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93E329"/>
    <a:srgbClr val="E6C47F"/>
    <a:srgbClr val="E1B969"/>
    <a:srgbClr val="CE9646"/>
    <a:srgbClr val="E3DBDC"/>
    <a:srgbClr val="CC9240"/>
    <a:srgbClr val="F0D4A8"/>
    <a:srgbClr val="D39F5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66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B504B4-1BF1-4ACB-B249-5E24C3723C1D}"/>
              </a:ext>
            </a:extLst>
          </p:cNvPr>
          <p:cNvGrpSpPr/>
          <p:nvPr userDrawn="1"/>
        </p:nvGrpSpPr>
        <p:grpSpPr>
          <a:xfrm>
            <a:off x="1062213" y="-1700122"/>
            <a:ext cx="10062360" cy="10062360"/>
            <a:chOff x="1062213" y="-1700122"/>
            <a:chExt cx="10062360" cy="100623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1D91ED4-1975-4D34-BC79-CAD6892C8BBA}"/>
                </a:ext>
              </a:extLst>
            </p:cNvPr>
            <p:cNvGrpSpPr/>
            <p:nvPr userDrawn="1"/>
          </p:nvGrpSpPr>
          <p:grpSpPr>
            <a:xfrm rot="2700000">
              <a:off x="1062213" y="-1700122"/>
              <a:ext cx="10062360" cy="10062360"/>
              <a:chOff x="2209800" y="441324"/>
              <a:chExt cx="7792498" cy="5975352"/>
            </a:xfrm>
          </p:grpSpPr>
          <p:sp>
            <p:nvSpPr>
              <p:cNvPr id="15" name="부제목 2">
                <a:extLst>
                  <a:ext uri="{FF2B5EF4-FFF2-40B4-BE49-F238E27FC236}">
                    <a16:creationId xmlns:a16="http://schemas.microsoft.com/office/drawing/2014/main" id="{EF9D09B2-B2EA-483D-9580-CFC1F028CDC3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209800" y="441324"/>
                <a:ext cx="7792498" cy="5975352"/>
              </a:xfrm>
              <a:prstGeom prst="plaque">
                <a:avLst>
                  <a:gd name="adj" fmla="val 9503"/>
                </a:avLst>
              </a:prstGeom>
              <a:noFill/>
              <a:ln w="12700" cap="sq" cmpd="sng" algn="ctr">
                <a:solidFill>
                  <a:schemeClr val="bg1">
                    <a:lumMod val="95000"/>
                    <a:alpha val="70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6" name="부제목 2">
                <a:extLst>
                  <a:ext uri="{FF2B5EF4-FFF2-40B4-BE49-F238E27FC236}">
                    <a16:creationId xmlns:a16="http://schemas.microsoft.com/office/drawing/2014/main" id="{60885483-24BD-4208-A47C-061B59F14644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766252" y="852605"/>
                <a:ext cx="6719790" cy="5152790"/>
              </a:xfrm>
              <a:prstGeom prst="plaque">
                <a:avLst>
                  <a:gd name="adj" fmla="val 9503"/>
                </a:avLst>
              </a:prstGeom>
              <a:noFill/>
              <a:ln w="635000" cap="sq" cmpd="sng" algn="ctr">
                <a:solidFill>
                  <a:schemeClr val="bg1">
                    <a:lumMod val="95000"/>
                    <a:alpha val="30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75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E8FDC8-F012-49BC-A021-C6BCA0F7778D}"/>
                </a:ext>
              </a:extLst>
            </p:cNvPr>
            <p:cNvGrpSpPr/>
            <p:nvPr userDrawn="1"/>
          </p:nvGrpSpPr>
          <p:grpSpPr>
            <a:xfrm>
              <a:off x="2482053" y="645993"/>
              <a:ext cx="7258688" cy="5566017"/>
              <a:chOff x="3239286" y="1230743"/>
              <a:chExt cx="5733528" cy="4396516"/>
            </a:xfrm>
          </p:grpSpPr>
          <p:sp>
            <p:nvSpPr>
              <p:cNvPr id="14" name="부제목 2">
                <a:extLst>
                  <a:ext uri="{FF2B5EF4-FFF2-40B4-BE49-F238E27FC236}">
                    <a16:creationId xmlns:a16="http://schemas.microsoft.com/office/drawing/2014/main" id="{AB16ABA0-07E2-40FB-989E-0B65CDC73135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3291250" y="1286002"/>
                <a:ext cx="5589399" cy="4285999"/>
              </a:xfrm>
              <a:prstGeom prst="plaque">
                <a:avLst>
                  <a:gd name="adj" fmla="val 9503"/>
                </a:avLst>
              </a:prstGeom>
              <a:noFill/>
              <a:ln w="12700" cap="sq" cmpd="sng" algn="ctr">
                <a:solidFill>
                  <a:schemeClr val="bg1">
                    <a:lumMod val="95000"/>
                    <a:alpha val="42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3" name="부제목 2">
                <a:extLst>
                  <a:ext uri="{FF2B5EF4-FFF2-40B4-BE49-F238E27FC236}">
                    <a16:creationId xmlns:a16="http://schemas.microsoft.com/office/drawing/2014/main" id="{5750C679-14A2-4E3E-A068-B8CDC576181E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3239286" y="1230743"/>
                <a:ext cx="5733528" cy="4396516"/>
              </a:xfrm>
              <a:prstGeom prst="plaque">
                <a:avLst>
                  <a:gd name="adj" fmla="val 9503"/>
                </a:avLst>
              </a:prstGeom>
              <a:noFill/>
              <a:ln w="635000" cap="sq" cmpd="sng" algn="ctr">
                <a:solidFill>
                  <a:schemeClr val="bg1">
                    <a:lumMod val="95000"/>
                    <a:alpha val="20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2A6A31-5284-4780-89B1-3B84B289DA0D}"/>
                </a:ext>
              </a:extLst>
            </p:cNvPr>
            <p:cNvGrpSpPr/>
            <p:nvPr userDrawn="1"/>
          </p:nvGrpSpPr>
          <p:grpSpPr>
            <a:xfrm rot="2700000">
              <a:off x="3033570" y="379328"/>
              <a:ext cx="6120000" cy="6120000"/>
              <a:chOff x="2209800" y="441324"/>
              <a:chExt cx="7792498" cy="5975352"/>
            </a:xfrm>
          </p:grpSpPr>
          <p:sp>
            <p:nvSpPr>
              <p:cNvPr id="19" name="부제목 2">
                <a:extLst>
                  <a:ext uri="{FF2B5EF4-FFF2-40B4-BE49-F238E27FC236}">
                    <a16:creationId xmlns:a16="http://schemas.microsoft.com/office/drawing/2014/main" id="{06FF7858-2B25-4788-B940-4382969DD53B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209800" y="441324"/>
                <a:ext cx="7792498" cy="5975352"/>
              </a:xfrm>
              <a:prstGeom prst="plaque">
                <a:avLst>
                  <a:gd name="adj" fmla="val 9503"/>
                </a:avLst>
              </a:prstGeom>
              <a:noFill/>
              <a:ln w="12700" cap="sq" cmpd="sng" algn="ctr">
                <a:solidFill>
                  <a:schemeClr val="bg1">
                    <a:lumMod val="95000"/>
                    <a:alpha val="42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0" name="부제목 2">
                <a:extLst>
                  <a:ext uri="{FF2B5EF4-FFF2-40B4-BE49-F238E27FC236}">
                    <a16:creationId xmlns:a16="http://schemas.microsoft.com/office/drawing/2014/main" id="{7E062BA2-E031-4E0D-8A99-5ACB28DA5D54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766252" y="852605"/>
                <a:ext cx="6719790" cy="5152790"/>
              </a:xfrm>
              <a:prstGeom prst="plaque">
                <a:avLst>
                  <a:gd name="adj" fmla="val 9503"/>
                </a:avLst>
              </a:prstGeom>
              <a:noFill/>
              <a:ln w="508000" cap="sq" cmpd="sng" algn="ctr">
                <a:solidFill>
                  <a:schemeClr val="bg1">
                    <a:lumMod val="95000"/>
                    <a:alpha val="25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</p:grpSp>
      <p:sp>
        <p:nvSpPr>
          <p:cNvPr id="11" name="부제목 2">
            <a:extLst>
              <a:ext uri="{FF2B5EF4-FFF2-40B4-BE49-F238E27FC236}">
                <a16:creationId xmlns:a16="http://schemas.microsoft.com/office/drawing/2014/main" id="{956B923B-6B8B-46A2-BF2D-030019040DC6}"/>
              </a:ext>
            </a:extLst>
          </p:cNvPr>
          <p:cNvSpPr txBox="1">
            <a:spLocks/>
          </p:cNvSpPr>
          <p:nvPr userDrawn="1"/>
        </p:nvSpPr>
        <p:spPr>
          <a:xfrm>
            <a:off x="3748185" y="1631036"/>
            <a:ext cx="4700490" cy="3604374"/>
          </a:xfrm>
          <a:prstGeom prst="plaque">
            <a:avLst>
              <a:gd name="adj" fmla="val 9503"/>
            </a:avLst>
          </a:prstGeom>
          <a:noFill/>
          <a:ln w="225425" cap="sq" cmpd="sng" algn="ctr">
            <a:solidFill>
              <a:schemeClr val="bg1">
                <a:lumMod val="95000"/>
                <a:alpha val="56000"/>
              </a:schemeClr>
            </a:solidFill>
            <a:prstDash val="solid"/>
            <a:miter lim="800000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4748" y="5939274"/>
            <a:ext cx="5022604" cy="203815"/>
          </a:xfrm>
        </p:spPr>
        <p:txBody>
          <a:bodyPr/>
          <a:lstStyle>
            <a:lvl1pPr algn="dist">
              <a:lnSpc>
                <a:spcPct val="150000"/>
              </a:lnSpc>
              <a:defRPr sz="600" b="0">
                <a:solidFill>
                  <a:srgbClr val="DFB55F"/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 				ADSTOREPOST.COM</a:t>
            </a:r>
            <a:endParaRPr lang="ko-KR" altLang="en-US" sz="6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460690"/>
          </a:xfrm>
          <a:prstGeom prst="line">
            <a:avLst/>
          </a:prstGeom>
          <a:ln w="12700">
            <a:gradFill>
              <a:gsLst>
                <a:gs pos="0">
                  <a:srgbClr val="CA8F3B"/>
                </a:gs>
                <a:gs pos="61000">
                  <a:srgbClr val="DCAE4B"/>
                </a:gs>
                <a:gs pos="100000">
                  <a:srgbClr val="DFB55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5984112"/>
            <a:ext cx="0" cy="129290"/>
          </a:xfrm>
          <a:prstGeom prst="line">
            <a:avLst/>
          </a:prstGeom>
          <a:ln w="12700">
            <a:gradFill>
              <a:gsLst>
                <a:gs pos="0">
                  <a:srgbClr val="DFB55F"/>
                </a:gs>
                <a:gs pos="83000">
                  <a:srgbClr val="DCAE4B"/>
                </a:gs>
                <a:gs pos="100000">
                  <a:srgbClr val="CA8F3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3AD3E0E9-E609-463E-A7A1-275FF7B2F934}"/>
              </a:ext>
            </a:extLst>
          </p:cNvPr>
          <p:cNvSpPr txBox="1">
            <a:spLocks/>
          </p:cNvSpPr>
          <p:nvPr userDrawn="1"/>
        </p:nvSpPr>
        <p:spPr>
          <a:xfrm>
            <a:off x="3700560" y="1655460"/>
            <a:ext cx="4795740" cy="3574576"/>
          </a:xfrm>
          <a:prstGeom prst="plaque">
            <a:avLst>
              <a:gd name="adj" fmla="val 4177"/>
            </a:avLst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defPPr>
              <a:defRPr lang="ko-KR"/>
            </a:defPPr>
            <a:lvl1pPr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BACE50-894E-4280-95BE-182B307BA5F2}"/>
              </a:ext>
            </a:extLst>
          </p:cNvPr>
          <p:cNvSpPr txBox="1">
            <a:spLocks/>
          </p:cNvSpPr>
          <p:nvPr userDrawn="1"/>
        </p:nvSpPr>
        <p:spPr>
          <a:xfrm>
            <a:off x="4416840" y="3907828"/>
            <a:ext cx="3363180" cy="416682"/>
          </a:xfrm>
          <a:prstGeom prst="plaqu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defPPr>
              <a:defRPr lang="ko-KR"/>
            </a:defPPr>
            <a:lvl1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6869" y="3952020"/>
            <a:ext cx="3707882" cy="313059"/>
          </a:xfrm>
          <a:prstGeom prst="plaque">
            <a:avLst/>
          </a:prstGeom>
          <a:gradFill>
            <a:gsLst>
              <a:gs pos="100000">
                <a:srgbClr val="DFB55F"/>
              </a:gs>
              <a:gs pos="48000">
                <a:srgbClr val="F6E2C2">
                  <a:lumMod val="96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>
            <a:lvl1pPr algn="dist">
              <a:lnSpc>
                <a:spcPct val="100000"/>
              </a:lnSpc>
              <a:defRPr lang="ko-KR" altLang="en-US" sz="12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460690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9600" b="0" dirty="0">
                <a:ln w="3175">
                  <a:noFill/>
                </a:ln>
                <a:gradFill>
                  <a:gsLst>
                    <a:gs pos="100000">
                      <a:srgbClr val="DFB55F"/>
                    </a:gs>
                    <a:gs pos="0">
                      <a:srgbClr val="CA8F3B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LVMH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4AAFB7-ED0F-4A1A-98B4-60D612452E31}"/>
              </a:ext>
            </a:extLst>
          </p:cNvPr>
          <p:cNvSpPr/>
          <p:nvPr userDrawn="1"/>
        </p:nvSpPr>
        <p:spPr>
          <a:xfrm>
            <a:off x="8499470" y="5211203"/>
            <a:ext cx="122797" cy="122797"/>
          </a:xfrm>
          <a:prstGeom prst="rect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73665E-E238-4D69-9FBD-777E1B4513BA}"/>
              </a:ext>
            </a:extLst>
          </p:cNvPr>
          <p:cNvSpPr/>
          <p:nvPr userDrawn="1"/>
        </p:nvSpPr>
        <p:spPr>
          <a:xfrm>
            <a:off x="3575731" y="1517766"/>
            <a:ext cx="187693" cy="187693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배지 25">
            <a:extLst>
              <a:ext uri="{FF2B5EF4-FFF2-40B4-BE49-F238E27FC236}">
                <a16:creationId xmlns:a16="http://schemas.microsoft.com/office/drawing/2014/main" id="{31A835C5-ECB6-4897-85EA-8A3A94C37CCF}"/>
              </a:ext>
            </a:extLst>
          </p:cNvPr>
          <p:cNvSpPr/>
          <p:nvPr userDrawn="1"/>
        </p:nvSpPr>
        <p:spPr>
          <a:xfrm>
            <a:off x="3574646" y="1524000"/>
            <a:ext cx="5042706" cy="3810000"/>
          </a:xfrm>
          <a:prstGeom prst="plaque">
            <a:avLst>
              <a:gd name="adj" fmla="val 11484"/>
            </a:avLst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C1B3C7-8B4B-427A-8888-B70AA36DA76F}"/>
              </a:ext>
            </a:extLst>
          </p:cNvPr>
          <p:cNvGrpSpPr/>
          <p:nvPr userDrawn="1"/>
        </p:nvGrpSpPr>
        <p:grpSpPr>
          <a:xfrm>
            <a:off x="559095" y="-2203240"/>
            <a:ext cx="11068596" cy="11068596"/>
            <a:chOff x="1062213" y="-1700122"/>
            <a:chExt cx="10062360" cy="10062360"/>
          </a:xfrm>
        </p:grpSpPr>
        <p:sp>
          <p:nvSpPr>
            <p:cNvPr id="47" name="부제목 2">
              <a:extLst>
                <a:ext uri="{FF2B5EF4-FFF2-40B4-BE49-F238E27FC236}">
                  <a16:creationId xmlns:a16="http://schemas.microsoft.com/office/drawing/2014/main" id="{A0783941-254F-4A6F-BD25-3F1566862B19}"/>
                </a:ext>
              </a:extLst>
            </p:cNvPr>
            <p:cNvSpPr txBox="1">
              <a:spLocks/>
            </p:cNvSpPr>
            <p:nvPr userDrawn="1"/>
          </p:nvSpPr>
          <p:spPr>
            <a:xfrm rot="2700000">
              <a:off x="1062213" y="-1700122"/>
              <a:ext cx="10062360" cy="10062360"/>
            </a:xfrm>
            <a:prstGeom prst="plaque">
              <a:avLst>
                <a:gd name="adj" fmla="val 9503"/>
              </a:avLst>
            </a:prstGeom>
            <a:noFill/>
            <a:ln w="12700" cap="sq" cmpd="sng" algn="ctr">
              <a:solidFill>
                <a:schemeClr val="bg1">
                  <a:lumMod val="95000"/>
                  <a:alpha val="7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200" b="1" kern="1200" spc="-6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부제목 2">
              <a:extLst>
                <a:ext uri="{FF2B5EF4-FFF2-40B4-BE49-F238E27FC236}">
                  <a16:creationId xmlns:a16="http://schemas.microsoft.com/office/drawing/2014/main" id="{635ED1D8-BB47-4BB9-B9D7-1EB01E35C93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547840" y="715951"/>
              <a:ext cx="7076220" cy="5426102"/>
            </a:xfrm>
            <a:prstGeom prst="plaque">
              <a:avLst>
                <a:gd name="adj" fmla="val 9503"/>
              </a:avLst>
            </a:prstGeom>
            <a:noFill/>
            <a:ln w="12700" cap="sq" cmpd="sng" algn="ctr">
              <a:solidFill>
                <a:schemeClr val="bg1">
                  <a:lumMod val="95000"/>
                  <a:alpha val="42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200" b="1" kern="1200" spc="-6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286D5E9-5F96-49CF-8C6E-C26281A2D57E}"/>
                </a:ext>
              </a:extLst>
            </p:cNvPr>
            <p:cNvGrpSpPr/>
            <p:nvPr userDrawn="1"/>
          </p:nvGrpSpPr>
          <p:grpSpPr>
            <a:xfrm rot="2700000">
              <a:off x="3033570" y="379328"/>
              <a:ext cx="6120000" cy="6120000"/>
              <a:chOff x="2209800" y="441324"/>
              <a:chExt cx="7792498" cy="5975352"/>
            </a:xfrm>
          </p:grpSpPr>
          <p:sp>
            <p:nvSpPr>
              <p:cNvPr id="43" name="부제목 2">
                <a:extLst>
                  <a:ext uri="{FF2B5EF4-FFF2-40B4-BE49-F238E27FC236}">
                    <a16:creationId xmlns:a16="http://schemas.microsoft.com/office/drawing/2014/main" id="{58322937-E6E9-4CFC-9D0E-C25BEBACEA7B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209800" y="441324"/>
                <a:ext cx="7792498" cy="5975352"/>
              </a:xfrm>
              <a:prstGeom prst="plaque">
                <a:avLst>
                  <a:gd name="adj" fmla="val 9503"/>
                </a:avLst>
              </a:prstGeom>
              <a:noFill/>
              <a:ln w="12700" cap="sq" cmpd="sng" algn="ctr">
                <a:solidFill>
                  <a:schemeClr val="bg1">
                    <a:lumMod val="95000"/>
                    <a:alpha val="42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4" name="부제목 2">
                <a:extLst>
                  <a:ext uri="{FF2B5EF4-FFF2-40B4-BE49-F238E27FC236}">
                    <a16:creationId xmlns:a16="http://schemas.microsoft.com/office/drawing/2014/main" id="{C7DA0CB1-2594-45EC-B27B-1A2DC58D56A5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2766252" y="852605"/>
                <a:ext cx="6719790" cy="5152790"/>
              </a:xfrm>
              <a:prstGeom prst="plaque">
                <a:avLst>
                  <a:gd name="adj" fmla="val 9503"/>
                </a:avLst>
              </a:prstGeom>
              <a:noFill/>
              <a:ln w="508000" cap="sq" cmpd="sng" algn="ctr">
                <a:solidFill>
                  <a:schemeClr val="bg1">
                    <a:lumMod val="95000"/>
                    <a:alpha val="25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</p:grpSp>
      <p:sp>
        <p:nvSpPr>
          <p:cNvPr id="17" name="배지 16">
            <a:extLst>
              <a:ext uri="{FF2B5EF4-FFF2-40B4-BE49-F238E27FC236}">
                <a16:creationId xmlns:a16="http://schemas.microsoft.com/office/drawing/2014/main" id="{817594FD-9BB5-46F5-AD07-5FCB7232DA22}"/>
              </a:ext>
            </a:extLst>
          </p:cNvPr>
          <p:cNvSpPr/>
          <p:nvPr userDrawn="1"/>
        </p:nvSpPr>
        <p:spPr>
          <a:xfrm>
            <a:off x="3828810" y="312420"/>
            <a:ext cx="4541854" cy="6233160"/>
          </a:xfrm>
          <a:prstGeom prst="plaque">
            <a:avLst>
              <a:gd name="adj" fmla="val 8747"/>
            </a:avLst>
          </a:prstGeom>
          <a:solidFill>
            <a:srgbClr val="FFFFFF"/>
          </a:solidFill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algn="dist"/>
            <a:endParaRPr lang="ko-KR" altLang="en-US" sz="1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12BB0B5-C6A4-43BD-B77C-DC84196B60A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634836"/>
            <a:ext cx="0" cy="801964"/>
          </a:xfrm>
          <a:prstGeom prst="line">
            <a:avLst/>
          </a:prstGeom>
          <a:ln w="12700">
            <a:gradFill>
              <a:gsLst>
                <a:gs pos="0">
                  <a:srgbClr val="CA8F3B"/>
                </a:gs>
                <a:gs pos="61000">
                  <a:srgbClr val="DCAE4B"/>
                </a:gs>
                <a:gs pos="100000">
                  <a:srgbClr val="DFB55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45956" y="74192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000" b="1" kern="1200" spc="-60" baseline="0" dirty="0">
                <a:ln w="3175">
                  <a:noFill/>
                </a:ln>
                <a:gradFill>
                  <a:gsLst>
                    <a:gs pos="100000">
                      <a:srgbClr val="DFB55F"/>
                    </a:gs>
                    <a:gs pos="0">
                      <a:srgbClr val="CA8F3B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5989" y="1343343"/>
            <a:ext cx="2500088" cy="315084"/>
          </a:xfrm>
        </p:spPr>
        <p:txBody>
          <a:bodyPr/>
          <a:lstStyle>
            <a:lvl1pPr algn="ctr">
              <a:defRPr lang="en-US" altLang="ko-KR" sz="1200" b="1" kern="1200" spc="-60" baseline="0" dirty="0">
                <a:ln w="3175">
                  <a:noFill/>
                </a:ln>
                <a:gradFill>
                  <a:gsLst>
                    <a:gs pos="100000">
                      <a:srgbClr val="DFB55F"/>
                    </a:gs>
                    <a:gs pos="0">
                      <a:srgbClr val="CA8F3B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LVMH</a:t>
            </a:r>
          </a:p>
        </p:txBody>
      </p:sp>
      <p:sp>
        <p:nvSpPr>
          <p:cNvPr id="10" name="배지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968250" y="501994"/>
            <a:ext cx="4254844" cy="5858606"/>
          </a:xfrm>
          <a:prstGeom prst="plaque">
            <a:avLst>
              <a:gd name="adj" fmla="val 1464"/>
            </a:avLst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algn="dist"/>
            <a:endParaRPr lang="ko-KR" altLang="en-US" sz="12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D17D4E-0025-4275-87E0-1C6B4C6B1177}"/>
              </a:ext>
            </a:extLst>
          </p:cNvPr>
          <p:cNvGrpSpPr/>
          <p:nvPr userDrawn="1"/>
        </p:nvGrpSpPr>
        <p:grpSpPr>
          <a:xfrm>
            <a:off x="3837058" y="2479834"/>
            <a:ext cx="4517233" cy="3115181"/>
            <a:chOff x="4041861" y="2544799"/>
            <a:chExt cx="4106575" cy="2831983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C5E7A9D4-4A30-4778-B0C2-4DD918680BED}"/>
                </a:ext>
              </a:extLst>
            </p:cNvPr>
            <p:cNvSpPr/>
            <p:nvPr userDrawn="1"/>
          </p:nvSpPr>
          <p:spPr>
            <a:xfrm rot="2700000">
              <a:off x="4679132" y="2544799"/>
              <a:ext cx="2831983" cy="2831984"/>
            </a:xfrm>
            <a:prstGeom prst="frame">
              <a:avLst>
                <a:gd name="adj1" fmla="val 508"/>
              </a:avLst>
            </a:prstGeom>
            <a:gradFill>
              <a:gsLst>
                <a:gs pos="100000">
                  <a:srgbClr val="DFB55F"/>
                </a:gs>
                <a:gs pos="48000">
                  <a:srgbClr val="F6E2C2">
                    <a:lumMod val="96000"/>
                  </a:srgbClr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lvl="0"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200" b="1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4054A8-00D8-4742-A7C3-30ABC2245606}"/>
                </a:ext>
              </a:extLst>
            </p:cNvPr>
            <p:cNvGrpSpPr/>
            <p:nvPr userDrawn="1"/>
          </p:nvGrpSpPr>
          <p:grpSpPr>
            <a:xfrm>
              <a:off x="4041861" y="3844488"/>
              <a:ext cx="4106575" cy="231754"/>
              <a:chOff x="4228044" y="3326847"/>
              <a:chExt cx="3733249" cy="210685"/>
            </a:xfrm>
          </p:grpSpPr>
          <p:sp>
            <p:nvSpPr>
              <p:cNvPr id="2" name="이등변 삼각형 1">
                <a:extLst>
                  <a:ext uri="{FF2B5EF4-FFF2-40B4-BE49-F238E27FC236}">
                    <a16:creationId xmlns:a16="http://schemas.microsoft.com/office/drawing/2014/main" id="{9C56D8B5-1A15-431E-A7E6-A6446C4D8975}"/>
                  </a:ext>
                </a:extLst>
              </p:cNvPr>
              <p:cNvSpPr/>
              <p:nvPr userDrawn="1"/>
            </p:nvSpPr>
            <p:spPr>
              <a:xfrm rot="16200000">
                <a:off x="4175891" y="3379000"/>
                <a:ext cx="210685" cy="106379"/>
              </a:xfrm>
              <a:prstGeom prst="triangle">
                <a:avLst/>
              </a:prstGeom>
              <a:solidFill>
                <a:srgbClr val="DEB258"/>
              </a:solidFill>
              <a:ln w="31750" cmpd="tri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/>
              <a:p>
                <a:pPr lvl="0" indent="0" algn="dist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200" b="1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BE327FAA-5179-433B-8902-3C75B66C82E8}"/>
                  </a:ext>
                </a:extLst>
              </p:cNvPr>
              <p:cNvSpPr/>
              <p:nvPr userDrawn="1"/>
            </p:nvSpPr>
            <p:spPr>
              <a:xfrm rot="5400000">
                <a:off x="7802761" y="3379000"/>
                <a:ext cx="210685" cy="106379"/>
              </a:xfrm>
              <a:prstGeom prst="triangle">
                <a:avLst/>
              </a:prstGeom>
              <a:solidFill>
                <a:srgbClr val="DEB258"/>
              </a:solidFill>
              <a:ln w="31750" cmpd="tri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/>
              <a:p>
                <a:pPr lvl="0" indent="0" algn="dist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200" b="1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8" name="텍스트 개체 틀 36">
            <a:extLst>
              <a:ext uri="{FF2B5EF4-FFF2-40B4-BE49-F238E27FC236}">
                <a16:creationId xmlns:a16="http://schemas.microsoft.com/office/drawing/2014/main" id="{C4C02F72-69C1-4B87-A585-39DC1719292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55883" y="2080069"/>
            <a:ext cx="3468653" cy="4031404"/>
          </a:xfr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FB55F"/>
                </a:solidFill>
                <a:latin typeface="+mj-ea"/>
                <a:ea typeface="+mj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126AF9-9758-45DE-B007-105C50E896B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89100"/>
            <a:ext cx="0" cy="635000"/>
          </a:xfrm>
          <a:prstGeom prst="line">
            <a:avLst/>
          </a:prstGeom>
          <a:ln w="12700">
            <a:gradFill>
              <a:gsLst>
                <a:gs pos="0">
                  <a:srgbClr val="CA8F3B"/>
                </a:gs>
                <a:gs pos="61000">
                  <a:srgbClr val="DCAE4B"/>
                </a:gs>
                <a:gs pos="100000">
                  <a:srgbClr val="DFB55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08BD4B-EBCD-4B64-8B41-87731D7B7BF7}"/>
              </a:ext>
            </a:extLst>
          </p:cNvPr>
          <p:cNvGrpSpPr/>
          <p:nvPr userDrawn="1"/>
        </p:nvGrpSpPr>
        <p:grpSpPr>
          <a:xfrm>
            <a:off x="1568533" y="-1193799"/>
            <a:ext cx="9091474" cy="9091474"/>
            <a:chOff x="1678895" y="-1083439"/>
            <a:chExt cx="8865694" cy="8865695"/>
          </a:xfrm>
        </p:grpSpPr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3166B8B0-5A79-4624-A0D3-6CE00A76B93D}"/>
                </a:ext>
              </a:extLst>
            </p:cNvPr>
            <p:cNvSpPr txBox="1">
              <a:spLocks/>
            </p:cNvSpPr>
            <p:nvPr userDrawn="1"/>
          </p:nvSpPr>
          <p:spPr>
            <a:xfrm rot="2700000">
              <a:off x="1678894" y="-1083438"/>
              <a:ext cx="8865695" cy="8865694"/>
            </a:xfrm>
            <a:prstGeom prst="plaque">
              <a:avLst>
                <a:gd name="adj" fmla="val 0"/>
              </a:avLst>
            </a:prstGeom>
            <a:noFill/>
            <a:ln w="508000" cap="sq" cmpd="sng" algn="ctr">
              <a:solidFill>
                <a:schemeClr val="bg1">
                  <a:lumMod val="95000"/>
                  <a:alpha val="56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>
              <a:defPPr>
                <a:defRPr lang="ko-KR"/>
              </a:defPPr>
              <a:lvl1pPr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200" b="1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defRPr>
              </a:lvl1pPr>
              <a:lvl2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</a:defRPr>
              </a:lvl2pPr>
              <a:lvl3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</a:defRPr>
              </a:lvl3pPr>
              <a:lvl4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</a:defRPr>
              </a:lvl4pPr>
              <a:lvl5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/>
              <a:r>
                <a:rPr lang="en-US" dirty="0"/>
                <a:t>75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881DB0C-1214-4179-B8C4-F98C763A6F9D}"/>
                </a:ext>
              </a:extLst>
            </p:cNvPr>
            <p:cNvGrpSpPr/>
            <p:nvPr userDrawn="1"/>
          </p:nvGrpSpPr>
          <p:grpSpPr>
            <a:xfrm>
              <a:off x="2482053" y="645993"/>
              <a:ext cx="7258688" cy="5566017"/>
              <a:chOff x="3239286" y="1230743"/>
              <a:chExt cx="5733528" cy="4396516"/>
            </a:xfrm>
          </p:grpSpPr>
          <p:sp>
            <p:nvSpPr>
              <p:cNvPr id="19" name="부제목 2">
                <a:extLst>
                  <a:ext uri="{FF2B5EF4-FFF2-40B4-BE49-F238E27FC236}">
                    <a16:creationId xmlns:a16="http://schemas.microsoft.com/office/drawing/2014/main" id="{61B33AF0-5051-4A83-9E5E-0F0897864162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3291250" y="1286002"/>
                <a:ext cx="5589399" cy="4285999"/>
              </a:xfrm>
              <a:prstGeom prst="plaque">
                <a:avLst>
                  <a:gd name="adj" fmla="val 9503"/>
                </a:avLst>
              </a:prstGeom>
              <a:noFill/>
              <a:ln w="12700" cap="sq" cmpd="sng" algn="ctr">
                <a:solidFill>
                  <a:schemeClr val="bg1">
                    <a:lumMod val="95000"/>
                    <a:alpha val="42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0" name="부제목 2">
                <a:extLst>
                  <a:ext uri="{FF2B5EF4-FFF2-40B4-BE49-F238E27FC236}">
                    <a16:creationId xmlns:a16="http://schemas.microsoft.com/office/drawing/2014/main" id="{2D1B3418-F13D-4416-8EF4-28160841309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3239286" y="1230743"/>
                <a:ext cx="5733528" cy="4396516"/>
              </a:xfrm>
              <a:prstGeom prst="plaque">
                <a:avLst>
                  <a:gd name="adj" fmla="val 9503"/>
                </a:avLst>
              </a:prstGeom>
              <a:noFill/>
              <a:ln w="635000" cap="sq" cmpd="sng" algn="ctr">
                <a:solidFill>
                  <a:schemeClr val="bg1">
                    <a:lumMod val="95000"/>
                    <a:alpha val="20000"/>
                  </a:schemeClr>
                </a:solidFill>
                <a:prstDash val="solid"/>
                <a:miter lim="800000"/>
                <a:extLst>
                  <a:ext uri="{C807C97D-BFC1-408E-A445-0C87EB9F89A2}">
                    <ask:lineSketchStyleProps xmlns=""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44000" tIns="0" rIns="144000" bIns="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200" b="1" kern="1200" spc="-60" baseline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18" name="부제목 2">
              <a:extLst>
                <a:ext uri="{FF2B5EF4-FFF2-40B4-BE49-F238E27FC236}">
                  <a16:creationId xmlns:a16="http://schemas.microsoft.com/office/drawing/2014/main" id="{B60BEDBB-2D77-4888-9518-702FDE5F0711}"/>
                </a:ext>
              </a:extLst>
            </p:cNvPr>
            <p:cNvSpPr txBox="1">
              <a:spLocks/>
            </p:cNvSpPr>
            <p:nvPr userDrawn="1"/>
          </p:nvSpPr>
          <p:spPr>
            <a:xfrm rot="2700000">
              <a:off x="3465968" y="811726"/>
              <a:ext cx="5277527" cy="5277526"/>
            </a:xfrm>
            <a:prstGeom prst="plaque">
              <a:avLst>
                <a:gd name="adj" fmla="val 0"/>
              </a:avLst>
            </a:prstGeom>
            <a:noFill/>
            <a:ln w="508000" cap="sq" cmpd="sng" algn="ctr">
              <a:solidFill>
                <a:schemeClr val="bg1">
                  <a:lumMod val="95000"/>
                  <a:alpha val="53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200" b="1" kern="1200" spc="-60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18401" y="209550"/>
            <a:ext cx="11755188" cy="6438900"/>
          </a:xfrm>
          <a:prstGeom prst="roundRect">
            <a:avLst>
              <a:gd name="adj" fmla="val 9467"/>
            </a:avLst>
          </a:prstGeom>
          <a:solidFill>
            <a:srgbClr val="FFFFFF"/>
          </a:solidFill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  <a:effectLst>
            <a:outerShdw blurRad="939800" dist="825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CE964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646289"/>
            <a:ext cx="2150751" cy="202761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500" b="0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b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243" y="6437113"/>
            <a:ext cx="576006" cy="204912"/>
          </a:xfrm>
        </p:spPr>
        <p:txBody>
          <a:bodyPr lIns="0"/>
          <a:lstStyle>
            <a:lvl1pPr algn="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pPr algn="r"/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DFB55F"/>
              </a:gs>
              <a:gs pos="48000">
                <a:srgbClr val="F6E2C2">
                  <a:lumMod val="96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50" b="1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CA8F3B"/>
                </a:gs>
                <a:gs pos="61000">
                  <a:srgbClr val="DCAE4B"/>
                </a:gs>
                <a:gs pos="100000">
                  <a:srgbClr val="DFB55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370872" y="6014882"/>
            <a:ext cx="1192754" cy="1192754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E9B0D1-60CC-4C1B-9B75-B53FDDEA6FCF}"/>
              </a:ext>
            </a:extLst>
          </p:cNvPr>
          <p:cNvSpPr/>
          <p:nvPr userDrawn="1"/>
        </p:nvSpPr>
        <p:spPr>
          <a:xfrm>
            <a:off x="-382826" y="-388935"/>
            <a:ext cx="1192754" cy="1192754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CE964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243" y="6437113"/>
            <a:ext cx="576006" cy="204912"/>
          </a:xfrm>
        </p:spPr>
        <p:txBody>
          <a:bodyPr lIns="0"/>
          <a:lstStyle>
            <a:lvl1pPr algn="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pPr algn="r"/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DFB55F"/>
              </a:gs>
              <a:gs pos="48000">
                <a:srgbClr val="F6E2C2">
                  <a:lumMod val="96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50" b="1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CA8F3B"/>
                </a:gs>
                <a:gs pos="61000">
                  <a:srgbClr val="DCAE4B"/>
                </a:gs>
                <a:gs pos="100000">
                  <a:srgbClr val="DFB55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370872" y="6014882"/>
            <a:ext cx="1192754" cy="1192754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E9B0D1-60CC-4C1B-9B75-B53FDDEA6FCF}"/>
              </a:ext>
            </a:extLst>
          </p:cNvPr>
          <p:cNvSpPr/>
          <p:nvPr userDrawn="1"/>
        </p:nvSpPr>
        <p:spPr>
          <a:xfrm>
            <a:off x="-382826" y="-388935"/>
            <a:ext cx="1192754" cy="1192754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723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8" y="1147902"/>
            <a:ext cx="11567162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CE964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883140" y="883389"/>
            <a:ext cx="4425708" cy="264513"/>
          </a:xfrm>
          <a:prstGeom prst="plaque">
            <a:avLst>
              <a:gd name="adj" fmla="val 6969"/>
            </a:avLst>
          </a:prstGeom>
          <a:noFill/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100" b="1" dirty="0">
                <a:solidFill>
                  <a:srgbClr val="575B5C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6052215" y="734241"/>
            <a:ext cx="87559" cy="79599"/>
          </a:xfrm>
          <a:prstGeom prst="diamond">
            <a:avLst/>
          </a:prstGeom>
          <a:solidFill>
            <a:srgbClr val="DEB258"/>
          </a:solidFill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5613183" y="774040"/>
            <a:ext cx="256123" cy="0"/>
          </a:xfrm>
          <a:prstGeom prst="line">
            <a:avLst/>
          </a:prstGeom>
          <a:ln w="6350">
            <a:solidFill>
              <a:srgbClr val="CE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C1C903-F199-472B-8FEA-71B6769BB7ED}"/>
              </a:ext>
            </a:extLst>
          </p:cNvPr>
          <p:cNvCxnSpPr>
            <a:cxnSpLocks/>
          </p:cNvCxnSpPr>
          <p:nvPr userDrawn="1"/>
        </p:nvCxnSpPr>
        <p:spPr>
          <a:xfrm>
            <a:off x="6332209" y="774040"/>
            <a:ext cx="256123" cy="0"/>
          </a:xfrm>
          <a:prstGeom prst="line">
            <a:avLst/>
          </a:prstGeom>
          <a:ln w="6350">
            <a:solidFill>
              <a:srgbClr val="CE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FFFFFF"/>
            </a:gs>
            <a:gs pos="33000">
              <a:srgbClr val="FFFFFF"/>
            </a:gs>
            <a:gs pos="0">
              <a:srgbClr val="FFFF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E3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8788" y="-809625"/>
            <a:ext cx="304800" cy="304800"/>
          </a:xfrm>
          <a:prstGeom prst="rect">
            <a:avLst/>
          </a:prstGeom>
          <a:gradFill>
            <a:gsLst>
              <a:gs pos="100000">
                <a:srgbClr val="F6E2C2"/>
              </a:gs>
              <a:gs pos="60000">
                <a:srgbClr val="DEBE8E"/>
              </a:gs>
              <a:gs pos="0">
                <a:srgbClr val="180B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575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gradFill>
            <a:gsLst>
              <a:gs pos="100000">
                <a:srgbClr val="DCAE4B"/>
              </a:gs>
              <a:gs pos="60000">
                <a:srgbClr val="DFB560"/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7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0D4A8"/>
            </a:gs>
            <a:gs pos="52000">
              <a:schemeClr val="bg1">
                <a:lumMod val="95000"/>
              </a:schemeClr>
            </a:gs>
            <a:gs pos="0">
              <a:srgbClr val="E1B969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041" y="5863772"/>
            <a:ext cx="4784420" cy="335692"/>
          </a:xfrm>
        </p:spPr>
        <p:txBody>
          <a:bodyPr/>
          <a:lstStyle/>
          <a:p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소프트웨어융합과 </a:t>
            </a:r>
            <a:r>
              <a:rPr lang="en-US" altLang="ko-KR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20190269</a:t>
            </a: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이슬아</a:t>
            </a:r>
            <a:endParaRPr lang="ko-KR" altLang="en-US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796" y="3951288"/>
            <a:ext cx="3270884" cy="314325"/>
          </a:xfrm>
          <a:gradFill>
            <a:gsLst>
              <a:gs pos="100000">
                <a:srgbClr val="DFB55F"/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  <a:endParaRPr lang="ko-KR" altLang="en-US" sz="1400" b="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988" y="2539805"/>
            <a:ext cx="6550025" cy="1466850"/>
          </a:xfrm>
        </p:spPr>
        <p:txBody>
          <a:bodyPr/>
          <a:lstStyle/>
          <a:p>
            <a:r>
              <a:rPr lang="ko-KR" altLang="en-US" sz="4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지리 정보 분석</a:t>
            </a:r>
            <a:endParaRPr lang="ko-KR" altLang="en-US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6005780" y="2368742"/>
            <a:ext cx="187693" cy="187693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8589015" y="572536"/>
            <a:ext cx="3302948" cy="3514441"/>
            <a:chOff x="1913446" y="2324383"/>
            <a:chExt cx="3302948" cy="351444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34" y="1612816"/>
            <a:ext cx="4228372" cy="49489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93" y="1612816"/>
            <a:ext cx="4649659" cy="4948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271-3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7699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570134">
            <a:off x="653753" y="944407"/>
            <a:ext cx="1443319" cy="1535737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92" y="1612816"/>
            <a:ext cx="5467809" cy="49483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64" y="2049044"/>
            <a:ext cx="4854780" cy="1859381"/>
          </a:xfrm>
          <a:prstGeom prst="rect">
            <a:avLst/>
          </a:prstGeom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1" y="3429000"/>
            <a:ext cx="5795962" cy="313213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차원의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Series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 </a:t>
            </a:r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이상 모여 합쳐진 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것이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차원의 </a:t>
            </a:r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Data Frame</a:t>
            </a:r>
          </a:p>
          <a:p>
            <a:pPr algn="l"/>
            <a:endParaRPr lang="en-US" altLang="ko-KR" sz="16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b="1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DataFrame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Row(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),  Column(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열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),  Series 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들로 구성되어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있으며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Series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는 각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Column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 있는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데이터들을 의미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271-3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3556000" y="1298575"/>
            <a:ext cx="5156200" cy="2381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ap="flat" cmpd="tri" algn="ctr">
            <a:noFill/>
            <a:prstDash val="solid"/>
            <a:miter lim="800000"/>
          </a:ln>
          <a:effectLst/>
        </p:spPr>
        <p:txBody>
          <a:bodyPr vert="horz" lIns="144000" tIns="0" rIns="144000" bIns="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  <a:endParaRPr lang="ko-KR" altLang="en-US" sz="1200" b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0800000">
            <a:off x="8498063" y="1405990"/>
            <a:ext cx="3302948" cy="3514441"/>
            <a:chOff x="1913446" y="2324383"/>
            <a:chExt cx="3302948" cy="351444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0800000">
            <a:off x="404731" y="2961335"/>
            <a:ext cx="3302948" cy="3514441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9" y="2196478"/>
            <a:ext cx="11170242" cy="35342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271-3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3556000" y="1298575"/>
            <a:ext cx="5156200" cy="2381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ap="flat" cmpd="tri" algn="ctr">
            <a:noFill/>
            <a:prstDash val="solid"/>
            <a:miter lim="800000"/>
          </a:ln>
          <a:effectLst/>
        </p:spPr>
        <p:txBody>
          <a:bodyPr vert="horz" lIns="144000" tIns="0" rIns="144000" bIns="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  <a:endParaRPr lang="ko-KR" altLang="en-US" sz="1200" b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6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0800000">
            <a:off x="9492782" y="1118608"/>
            <a:ext cx="2326147" cy="2475094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" y="1675653"/>
            <a:ext cx="10365554" cy="4885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271-3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2769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2700000">
            <a:off x="979353" y="2128126"/>
            <a:ext cx="2326147" cy="2475094"/>
            <a:chOff x="1913446" y="2324383"/>
            <a:chExt cx="3302948" cy="351444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2700000">
            <a:off x="8905549" y="2149508"/>
            <a:ext cx="2326147" cy="2475094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45" y="1606470"/>
            <a:ext cx="8579510" cy="49546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29946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274-6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1559565">
            <a:off x="2541378" y="3292875"/>
            <a:ext cx="2326147" cy="2475094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3" y="1662558"/>
            <a:ext cx="4751981" cy="25564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48" y="4369673"/>
            <a:ext cx="8068801" cy="205768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434353" y="2592246"/>
            <a:ext cx="1261771" cy="21999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29466" b="8432"/>
          <a:stretch/>
        </p:blipFill>
        <p:spPr>
          <a:xfrm>
            <a:off x="5917182" y="2451851"/>
            <a:ext cx="5763774" cy="180271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096000" y="3615655"/>
            <a:ext cx="3593284" cy="6389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723"/>
          <a:stretch/>
        </p:blipFill>
        <p:spPr>
          <a:xfrm>
            <a:off x="365336" y="282714"/>
            <a:ext cx="11461327" cy="627003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696124" y="3644782"/>
            <a:ext cx="469066" cy="4690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499389" y="6108085"/>
            <a:ext cx="3392574" cy="444664"/>
          </a:xfrm>
          <a:prstGeom prst="roundRect">
            <a:avLst/>
          </a:prstGeom>
          <a:gradFill>
            <a:gsLst>
              <a:gs pos="100000">
                <a:srgbClr val="CC9240">
                  <a:alpha val="80000"/>
                </a:srgbClr>
              </a:gs>
              <a:gs pos="0">
                <a:srgbClr val="E1B969"/>
              </a:gs>
            </a:gsLst>
            <a:path path="circle">
              <a:fillToRect l="100000" t="100000"/>
            </a:path>
          </a:gradFill>
          <a:ln w="28575">
            <a:solidFill>
              <a:srgbClr val="CC9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숭례문을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중심으로 생성된 </a:t>
            </a:r>
            <a:r>
              <a:rPr lang="ko-KR" altLang="en-US" sz="16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지도</a:t>
            </a:r>
            <a:endParaRPr lang="ko-KR" altLang="en-US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9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766389">
            <a:off x="5350019" y="3957299"/>
            <a:ext cx="2326147" cy="2475094"/>
            <a:chOff x="1913446" y="2324383"/>
            <a:chExt cx="3302948" cy="351444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60" y="1870652"/>
            <a:ext cx="2707503" cy="805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94" y="1818041"/>
            <a:ext cx="3047466" cy="967104"/>
          </a:xfrm>
          <a:prstGeom prst="rect">
            <a:avLst/>
          </a:prstGeom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427644"/>
            <a:ext cx="11591925" cy="5024437"/>
          </a:xfrm>
        </p:spPr>
        <p:txBody>
          <a:bodyPr>
            <a:normAutofit/>
          </a:bodyPr>
          <a:lstStyle/>
          <a:p>
            <a:pPr algn="l"/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en-US" altLang="ko-KR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지도 객체에 커피 매장 위치 표기</a:t>
            </a:r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ko-KR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공간정보시스템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딥러닝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기반 기술 연구소 사이트의 주소를 대입 시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  경도와 위도를 구해주는 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Geocoder-</a:t>
            </a:r>
            <a:r>
              <a:rPr lang="en-US" altLang="ko-KR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Xr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DuraMap-Xr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설치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ⅱ. Geocoder-</a:t>
            </a:r>
            <a:r>
              <a:rPr lang="en-US" altLang="ko-KR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Xr</a:t>
            </a:r>
            <a:r>
              <a:rPr lang="en-US" altLang="ko-KR" sz="15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안에 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CoffeeBean_2.csv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입력 후 주소 필드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설정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결과가 나올 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SHP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파일의 경로와 이름을 지정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05" y="3228153"/>
            <a:ext cx="5874223" cy="32211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276-8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25156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766389">
            <a:off x="9170280" y="542046"/>
            <a:ext cx="2326147" cy="2475094"/>
            <a:chOff x="1913446" y="2324383"/>
            <a:chExt cx="3302948" cy="351444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5-2 </a:t>
            </a:r>
            <a:r>
              <a:rPr lang="en-US" altLang="ko-KR" dirty="0" smtClean="0">
                <a:solidFill>
                  <a:srgbClr val="E2DADB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|</a:t>
            </a:r>
            <a:r>
              <a:rPr lang="en-US" altLang="ko-KR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분석 모델 구축 및 시각화</a:t>
            </a:r>
            <a:endParaRPr lang="en-US" altLang="ko-KR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427644"/>
            <a:ext cx="11591925" cy="5024437"/>
          </a:xfrm>
        </p:spPr>
        <p:txBody>
          <a:bodyPr>
            <a:normAutofit/>
          </a:bodyPr>
          <a:lstStyle/>
          <a:p>
            <a:pPr algn="l"/>
            <a:r>
              <a:rPr lang="en-US" altLang="ko-KR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지도 객체에 커피 매장 위치 표기</a:t>
            </a:r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변환한 좌표 값이 들어가 있는 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csv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파일을 열어 확인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ⅳ.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상태가 실패라 적혀 있는 경도와 위도는 직접 검색해 입력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ⅴ.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모든 좌표를 입력 후 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   ‘./9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</a:t>
            </a:r>
            <a:r>
              <a:rPr lang="en-US" altLang="ko-KR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_data/CB_geo.shp_2.csv’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저장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84" y="1692757"/>
            <a:ext cx="6142065" cy="4759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09" y="300664"/>
            <a:ext cx="1049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279-80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9226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0800000">
            <a:off x="439024" y="988219"/>
            <a:ext cx="2326147" cy="2475094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5-2 </a:t>
            </a:r>
            <a:r>
              <a:rPr lang="en-US" altLang="ko-KR" dirty="0" smtClean="0">
                <a:solidFill>
                  <a:srgbClr val="E2DADB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|</a:t>
            </a:r>
            <a:r>
              <a:rPr lang="en-US" altLang="ko-KR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dirty="0" smtClean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분석 모델 구축 및 시각화</a:t>
            </a:r>
            <a:endParaRPr lang="en-US" altLang="ko-KR" dirty="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03" y="1620040"/>
            <a:ext cx="10041372" cy="4941098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874"/>
          <a:stretch/>
        </p:blipFill>
        <p:spPr>
          <a:xfrm>
            <a:off x="361142" y="296062"/>
            <a:ext cx="11469716" cy="62650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57" y="5136569"/>
            <a:ext cx="4396639" cy="14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796" y="3951288"/>
            <a:ext cx="3270884" cy="314325"/>
          </a:xfrm>
          <a:gradFill>
            <a:gsLst>
              <a:gs pos="100000">
                <a:srgbClr val="DFB55F"/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4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988" y="2695575"/>
            <a:ext cx="6550025" cy="1466850"/>
          </a:xfrm>
        </p:spPr>
        <p:txBody>
          <a:bodyPr/>
          <a:lstStyle/>
          <a:p>
            <a:r>
              <a:rPr lang="en-US" altLang="ko-KR" sz="27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27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행정구역별</a:t>
            </a:r>
            <a:r>
              <a:rPr lang="ko-KR" altLang="en-US" sz="27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의료기관 현황</a:t>
            </a:r>
            <a:endParaRPr lang="ko-KR" altLang="en-US" sz="2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6005780" y="2368742"/>
            <a:ext cx="187693" cy="187693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601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FFFFFF"/>
            </a:gs>
            <a:gs pos="44000">
              <a:schemeClr val="bg1"/>
            </a:gs>
            <a:gs pos="0">
              <a:srgbClr val="FFFF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638" y="855663"/>
            <a:ext cx="2498725" cy="565150"/>
          </a:xfrm>
        </p:spPr>
        <p:txBody>
          <a:bodyPr/>
          <a:lstStyle/>
          <a:p>
            <a:r>
              <a:rPr lang="en-US" altLang="ko-KR" dirty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INDEX</a:t>
            </a:r>
            <a:endParaRPr lang="ko-KR" altLang="en-US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FE5A9D-6EC4-42D7-9B74-D0653F24C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42" y="1962151"/>
            <a:ext cx="3521184" cy="4165202"/>
          </a:xfrm>
        </p:spPr>
        <p:txBody>
          <a:bodyPr/>
          <a:lstStyle/>
          <a:p>
            <a:r>
              <a:rPr lang="en-US" b="1" dirty="0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 </a:t>
            </a:r>
            <a:r>
              <a:rPr lang="en-US" b="1" dirty="0" smtClean="0">
                <a:solidFill>
                  <a:srgbClr val="E3BD7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 </a:t>
            </a:r>
            <a:r>
              <a:rPr lang="ko-KR" altLang="en-US" b="1" dirty="0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지리 정보 분석</a:t>
            </a:r>
            <a:endParaRPr lang="en-US" b="1" dirty="0">
              <a:solidFill>
                <a:srgbClr val="575B5C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b="1" dirty="0">
              <a:solidFill>
                <a:srgbClr val="575B5C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b="1" dirty="0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 </a:t>
            </a:r>
            <a:r>
              <a:rPr lang="en-US" b="1" dirty="0" smtClean="0">
                <a:solidFill>
                  <a:srgbClr val="E3BD7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b="1" dirty="0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행정구역별</a:t>
            </a:r>
            <a:r>
              <a:rPr lang="ko-KR" altLang="en-US" b="1" dirty="0" smtClean="0">
                <a:solidFill>
                  <a:srgbClr val="575B5C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의료기관 현황 분석</a:t>
            </a:r>
            <a:endParaRPr lang="en-US" b="1" dirty="0">
              <a:solidFill>
                <a:srgbClr val="575B5C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300038" y="6402400"/>
            <a:ext cx="158738" cy="158738"/>
          </a:xfrm>
          <a:prstGeom prst="rect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3B733354-5FCF-475D-8CBD-0106643A8AC9}"/>
              </a:ext>
            </a:extLst>
          </p:cNvPr>
          <p:cNvSpPr/>
          <p:nvPr/>
        </p:nvSpPr>
        <p:spPr>
          <a:xfrm>
            <a:off x="4283358" y="1951349"/>
            <a:ext cx="3620318" cy="4186806"/>
          </a:xfrm>
          <a:prstGeom prst="frame">
            <a:avLst>
              <a:gd name="adj1" fmla="val 1552"/>
            </a:avLst>
          </a:prstGeom>
          <a:gradFill>
            <a:gsLst>
              <a:gs pos="100000">
                <a:srgbClr val="DFB55F"/>
              </a:gs>
              <a:gs pos="48000">
                <a:srgbClr val="F6E2C2">
                  <a:lumMod val="96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lvl="0" indent="0" algn="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200" b="1" spc="-6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A9EBBB-1476-4017-896B-BB975832E063}"/>
              </a:ext>
            </a:extLst>
          </p:cNvPr>
          <p:cNvSpPr/>
          <p:nvPr/>
        </p:nvSpPr>
        <p:spPr>
          <a:xfrm>
            <a:off x="11733224" y="6402400"/>
            <a:ext cx="158738" cy="158738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1165FD-82CD-4B20-BBC3-0CA753E91F89}"/>
              </a:ext>
            </a:extLst>
          </p:cNvPr>
          <p:cNvSpPr/>
          <p:nvPr/>
        </p:nvSpPr>
        <p:spPr>
          <a:xfrm>
            <a:off x="11738091" y="308538"/>
            <a:ext cx="158738" cy="158738"/>
          </a:xfrm>
          <a:prstGeom prst="rect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3CD11B-DEE8-4B3C-BB9D-1D463BD070C1}"/>
              </a:ext>
            </a:extLst>
          </p:cNvPr>
          <p:cNvSpPr/>
          <p:nvPr/>
        </p:nvSpPr>
        <p:spPr>
          <a:xfrm>
            <a:off x="300038" y="308538"/>
            <a:ext cx="158738" cy="158738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01711" y="1372218"/>
            <a:ext cx="3383611" cy="315084"/>
          </a:xfrm>
        </p:spPr>
        <p:txBody>
          <a:bodyPr/>
          <a:lstStyle/>
          <a:p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03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09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  <a:endParaRPr lang="ko-KR" altLang="en-US" sz="1400" b="0" dirty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5374546" y="3952986"/>
            <a:ext cx="1442907" cy="0"/>
          </a:xfrm>
          <a:prstGeom prst="line">
            <a:avLst/>
          </a:prstGeom>
          <a:solidFill>
            <a:srgbClr val="FFFFFF"/>
          </a:solidFill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4741178" y="4482890"/>
            <a:ext cx="2709644" cy="0"/>
          </a:xfrm>
          <a:prstGeom prst="line">
            <a:avLst/>
          </a:prstGeom>
          <a:solidFill>
            <a:srgbClr val="FFFFFF"/>
          </a:solidFill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329924">
            <a:off x="5167095" y="4921727"/>
            <a:ext cx="1442177" cy="1534522"/>
            <a:chOff x="1913446" y="2324383"/>
            <a:chExt cx="3302948" cy="351444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1~2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목표와 핵심 개념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536701"/>
            <a:ext cx="11591925" cy="5024437"/>
          </a:xfrm>
          <a:noFill/>
        </p:spPr>
        <p:txBody>
          <a:bodyPr>
            <a:normAutofit/>
          </a:bodyPr>
          <a:lstStyle/>
          <a:p>
            <a:pPr algn="l"/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목표</a:t>
            </a:r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행정구역별로 공공보건의료기관 수를 파악하고 인구수 대비 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공공보건의료기관 비율을 비교 분석 후 </a:t>
            </a:r>
            <a:r>
              <a:rPr lang="ko-KR" altLang="en-US" sz="15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블록맵으로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시각화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5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핵심 개념</a:t>
            </a:r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블록맵</a:t>
            </a:r>
            <a:endParaRPr lang="en-US" altLang="ko-KR" sz="15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구역의 경계선을 단순화한 뒤 블록 형태로 그려 지도에 </a:t>
            </a:r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나타내는 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5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시각화 기법으로 데이터 크기를 시각화할 때 많이 사용</a:t>
            </a:r>
            <a:endParaRPr lang="en-US" altLang="ko-KR" sz="15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80" y="1572077"/>
            <a:ext cx="2846513" cy="50029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00" y="1572077"/>
            <a:ext cx="2819556" cy="50029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282-3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5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6683425">
            <a:off x="9410010" y="3605173"/>
            <a:ext cx="1442177" cy="1534522"/>
            <a:chOff x="1913446" y="2324383"/>
            <a:chExt cx="3302948" cy="351444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수집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540518"/>
            <a:ext cx="11591925" cy="5024437"/>
          </a:xfrm>
          <a:noFill/>
        </p:spPr>
        <p:txBody>
          <a:bodyPr>
            <a:normAutofit/>
          </a:bodyPr>
          <a:lstStyle/>
          <a:p>
            <a:pPr algn="l"/>
            <a:r>
              <a:rPr lang="ko-KR" altLang="en-US" sz="1600" b="1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행정구역별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인구수 데이터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9-1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시군구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별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__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인구수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_2.xlsx’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파일을 사용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전국 공공보건의료기관 현황 데이터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공공데이터포털 사이트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www.data.go.kr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에서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공공보건 의료기관 현황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 검색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ⅱ. ‘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보건복지부 공공보건 의료기관 현황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 다운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파일명을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공공보건의료기관현황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.csv’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변경 후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9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_data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폴더에 저장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72" y="4179815"/>
            <a:ext cx="8579056" cy="156495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45968" y="4907560"/>
            <a:ext cx="2108077" cy="2093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66280" y="5328408"/>
            <a:ext cx="627187" cy="20832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5945283"/>
            <a:ext cx="7363853" cy="419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282-4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04" y="304478"/>
            <a:ext cx="11361170" cy="62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066063" y="3110562"/>
            <a:ext cx="2326147" cy="2475094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08354" y="3108548"/>
            <a:ext cx="2328040" cy="2477108"/>
            <a:chOff x="1913446" y="2324383"/>
            <a:chExt cx="3302948" cy="35144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540518"/>
            <a:ext cx="11591925" cy="5024437"/>
          </a:xfrm>
          <a:noFill/>
        </p:spPr>
        <p:txBody>
          <a:bodyPr>
            <a:normAutofit/>
          </a:bodyPr>
          <a:lstStyle/>
          <a:p>
            <a:pPr algn="l"/>
            <a:r>
              <a:rPr lang="en-US" altLang="ko-KR" sz="18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18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공공보건의료기관 현황 데이터 준비</a:t>
            </a:r>
            <a:endParaRPr lang="en-US" altLang="ko-KR" sz="18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2" y="2135080"/>
            <a:ext cx="8905914" cy="4426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10" y="2140483"/>
            <a:ext cx="11598341" cy="29581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285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5085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432884" y="1839951"/>
            <a:ext cx="2326147" cy="2475094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449749" y="3891002"/>
            <a:ext cx="2328040" cy="2477108"/>
            <a:chOff x="1913446" y="2324383"/>
            <a:chExt cx="3302948" cy="35144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285-6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97" y="1635853"/>
            <a:ext cx="10230186" cy="4925285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3082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2071495" y="4794273"/>
            <a:ext cx="1328940" cy="1328940"/>
          </a:xfrm>
          <a:prstGeom prst="ellipse">
            <a:avLst/>
          </a:prstGeom>
          <a:solidFill>
            <a:srgbClr val="E3DB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01701" y="3642101"/>
            <a:ext cx="2352295" cy="2502916"/>
            <a:chOff x="1913446" y="2324383"/>
            <a:chExt cx="3302948" cy="35144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286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7" y="2047648"/>
            <a:ext cx="11577636" cy="318890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074553" y="4131929"/>
            <a:ext cx="864853" cy="289070"/>
          </a:xfrm>
          <a:prstGeom prst="roundRect">
            <a:avLst/>
          </a:prstGeom>
          <a:noFill/>
          <a:ln w="19050">
            <a:solidFill>
              <a:srgbClr val="93E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69994" y="4930706"/>
            <a:ext cx="864853" cy="289070"/>
          </a:xfrm>
          <a:prstGeom prst="roundRect">
            <a:avLst/>
          </a:prstGeom>
          <a:noFill/>
          <a:ln w="19050">
            <a:solidFill>
              <a:srgbClr val="93E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20589" y="4131929"/>
            <a:ext cx="864853" cy="289070"/>
          </a:xfrm>
          <a:prstGeom prst="roundRect">
            <a:avLst/>
          </a:prstGeom>
          <a:noFill/>
          <a:ln w="19050">
            <a:solidFill>
              <a:srgbClr val="93E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2965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3019477" y="3564322"/>
            <a:ext cx="2352295" cy="2502916"/>
            <a:chOff x="1913446" y="2324383"/>
            <a:chExt cx="3302948" cy="35144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286-7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3" y="1631582"/>
            <a:ext cx="3488572" cy="4931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58" y="1631582"/>
            <a:ext cx="3488572" cy="30893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63" y="1631582"/>
            <a:ext cx="3488572" cy="4529252"/>
          </a:xfrm>
          <a:prstGeom prst="rect">
            <a:avLst/>
          </a:prstGeom>
        </p:spPr>
      </p:pic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27314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181635" y="608441"/>
            <a:ext cx="2352295" cy="2502916"/>
            <a:chOff x="1913446" y="2324383"/>
            <a:chExt cx="3302948" cy="351444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288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1" y="1799458"/>
            <a:ext cx="11585686" cy="4341283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8897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760477" y="4069877"/>
            <a:ext cx="1883444" cy="1978843"/>
            <a:chOff x="1913446" y="2324383"/>
            <a:chExt cx="3302948" cy="351444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288-9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81" y="1639145"/>
            <a:ext cx="9716417" cy="492199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029349" y="4400377"/>
            <a:ext cx="948743" cy="247124"/>
          </a:xfrm>
          <a:prstGeom prst="roundRect">
            <a:avLst/>
          </a:prstGeom>
          <a:noFill/>
          <a:ln w="19050">
            <a:solidFill>
              <a:srgbClr val="93E3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848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1757378" y="2177542"/>
            <a:ext cx="2352295" cy="2502916"/>
            <a:chOff x="1913446" y="2324383"/>
            <a:chExt cx="3302948" cy="35144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289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35" y="1639145"/>
            <a:ext cx="6489507" cy="4921993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7084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4128820" y="2491089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290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9" y="1642326"/>
            <a:ext cx="4564359" cy="49188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66" y="3062884"/>
            <a:ext cx="7275731" cy="11693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679" y="5419681"/>
            <a:ext cx="4772691" cy="10574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160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796" y="3951288"/>
            <a:ext cx="3270884" cy="314325"/>
          </a:xfrm>
          <a:gradFill>
            <a:gsLst>
              <a:gs pos="100000">
                <a:srgbClr val="DFB55F"/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400" b="0" dirty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4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988" y="2695575"/>
            <a:ext cx="6550025" cy="1466850"/>
          </a:xfrm>
        </p:spPr>
        <p:txBody>
          <a:bodyPr/>
          <a:lstStyle/>
          <a:p>
            <a:r>
              <a:rPr lang="en-US" altLang="ko-KR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지리 정보 분석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6005780" y="2368742"/>
            <a:ext cx="187693" cy="187693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DCAE4B"/>
                </a:gs>
                <a:gs pos="83000">
                  <a:srgbClr val="DFB55F"/>
                </a:gs>
                <a:gs pos="100000">
                  <a:srgbClr val="CA8F3B"/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07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4433466" y="2325994"/>
            <a:ext cx="2352295" cy="2502916"/>
            <a:chOff x="1913446" y="2324383"/>
            <a:chExt cx="3302948" cy="351444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290-1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2" y="1636657"/>
            <a:ext cx="5178381" cy="49244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60" y="2661771"/>
            <a:ext cx="8721637" cy="1095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75" y="4498960"/>
            <a:ext cx="4277322" cy="1047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8840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5557591" y="2846576"/>
            <a:ext cx="2352295" cy="2502916"/>
            <a:chOff x="1913446" y="2324383"/>
            <a:chExt cx="3302948" cy="351444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291-2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7" y="1634930"/>
            <a:ext cx="5793539" cy="4926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71" y="1730235"/>
            <a:ext cx="7910024" cy="1124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910" y="4261606"/>
            <a:ext cx="8305368" cy="10915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42409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8423946" y="1642372"/>
            <a:ext cx="2352295" cy="2502916"/>
            <a:chOff x="1913446" y="2324383"/>
            <a:chExt cx="3302948" cy="351444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292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1493694" y="4001517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1642372"/>
            <a:ext cx="7294854" cy="4918766"/>
          </a:xfrm>
          <a:prstGeom prst="rect">
            <a:avLst/>
          </a:prstGeom>
        </p:spPr>
      </p:pic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41430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292-3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634977" y="3514956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37" y="1640367"/>
            <a:ext cx="4679729" cy="4920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46" y="2016956"/>
            <a:ext cx="4706007" cy="10288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46" y="4486946"/>
            <a:ext cx="4286848" cy="1038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9430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293-4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769488">
            <a:off x="5281846" y="3731981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5" y="1678595"/>
            <a:ext cx="5803989" cy="48825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48" y="2129114"/>
            <a:ext cx="9528748" cy="10598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810" y="5401710"/>
            <a:ext cx="8278380" cy="10288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9104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294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769488">
            <a:off x="5801963" y="2155757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28" y="1631557"/>
            <a:ext cx="6457136" cy="4929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6" y="1718196"/>
            <a:ext cx="11461327" cy="10582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76" y="5217597"/>
            <a:ext cx="8143508" cy="1237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2646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769488">
            <a:off x="1467227" y="3806340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295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769488">
            <a:off x="1009438" y="1501203"/>
            <a:ext cx="2352295" cy="2502916"/>
            <a:chOff x="1913446" y="2324383"/>
            <a:chExt cx="3302948" cy="35144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303550"/>
            <a:ext cx="11591925" cy="3205892"/>
          </a:xfrm>
          <a:prstGeom prst="rect">
            <a:avLst/>
          </a:prstGeom>
        </p:spPr>
      </p:pic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0946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9712698">
            <a:off x="9327711" y="912190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6" y="1673636"/>
            <a:ext cx="10725765" cy="488750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295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2978"/>
            <a:ext cx="12192000" cy="3618160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73199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7513562">
            <a:off x="592672" y="1011350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296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6" y="1677613"/>
            <a:ext cx="10711295" cy="4883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5655"/>
            <a:ext cx="12192000" cy="3605483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4245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9712698">
            <a:off x="9208758" y="3588278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296-7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8" y="1636802"/>
            <a:ext cx="9503104" cy="4924336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3072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329924">
            <a:off x="5292929" y="3281659"/>
            <a:ext cx="1442177" cy="1534522"/>
            <a:chOff x="1913446" y="2324383"/>
            <a:chExt cx="3302948" cy="351444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1~2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목표와 핵심 개념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536701"/>
            <a:ext cx="11591925" cy="5024437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목표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특정 주소의 지리 정보인 지오 데이터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위도와 경도의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GPS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좌표같은 지리 정보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분석 후 시각화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과정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구글맵과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Geocoder – </a:t>
            </a:r>
            <a:r>
              <a:rPr lang="en-US" altLang="ko-KR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Xr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 사용해 필요한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GPS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좌표를 구함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→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지리 정보 시각화 라이브러리를 사용해 위치에 </a:t>
            </a:r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마커로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표시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핵심 개념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·GPS 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 구하기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구글맵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네이버 지도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Geocoder-</a:t>
            </a:r>
            <a:r>
              <a:rPr lang="en-US" altLang="ko-KR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Xr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 통해 구할 수 있음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지리 정보 시각화 라이브러리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folium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라이브러리를 사용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( </a:t>
            </a:r>
            <a:r>
              <a:rPr lang="en-US" altLang="ko-KR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cmd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창에서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pip install folium )</a:t>
            </a: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"/>
          <a:stretch/>
        </p:blipFill>
        <p:spPr>
          <a:xfrm>
            <a:off x="5805182" y="3429000"/>
            <a:ext cx="5575343" cy="2996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262-3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1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6200000">
            <a:off x="4603204" y="3148350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297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2" y="1627465"/>
            <a:ext cx="5551542" cy="4934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62" y="2193680"/>
            <a:ext cx="9421540" cy="1038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5" y="4622969"/>
            <a:ext cx="5153744" cy="1038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018327" y="4261607"/>
            <a:ext cx="243280" cy="176169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11176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6200000">
            <a:off x="4925368" y="4049238"/>
            <a:ext cx="2352295" cy="2502916"/>
            <a:chOff x="1913446" y="2324383"/>
            <a:chExt cx="3302948" cy="35144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6200000">
            <a:off x="4603204" y="3148350"/>
            <a:ext cx="2352295" cy="2502916"/>
            <a:chOff x="1913446" y="2324383"/>
            <a:chExt cx="3302948" cy="351444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298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7" y="1958694"/>
            <a:ext cx="11583536" cy="3908497"/>
          </a:xfrm>
          <a:prstGeom prst="rect">
            <a:avLst/>
          </a:prstGeom>
        </p:spPr>
      </p:pic>
      <p:pic>
        <p:nvPicPr>
          <p:cNvPr id="1026" name="Picture 2" descr="https://t1.daumcdn.net/cfile/tistory/99C7363F5D59635B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37" y="3082429"/>
            <a:ext cx="4609364" cy="30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7423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액자 25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 rot="1886917">
            <a:off x="2446142" y="3476816"/>
            <a:ext cx="1998057" cy="2093902"/>
          </a:xfrm>
          <a:prstGeom prst="frame">
            <a:avLst>
              <a:gd name="adj1" fmla="val 16254"/>
            </a:avLst>
          </a:prstGeom>
          <a:gradFill>
            <a:gsLst>
              <a:gs pos="100000">
                <a:srgbClr val="DFB55F">
                  <a:alpha val="50000"/>
                </a:srgbClr>
              </a:gs>
              <a:gs pos="48000">
                <a:srgbClr val="DFB55F"/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mpd="tri">
            <a:noFill/>
          </a:ln>
          <a:effectLst>
            <a:outerShdw blurRad="406400" dist="2286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886917">
            <a:off x="1617597" y="3448852"/>
            <a:ext cx="2352295" cy="2502916"/>
            <a:chOff x="1913446" y="2324383"/>
            <a:chExt cx="3302948" cy="35144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298-9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59" y="1698963"/>
            <a:ext cx="6771489" cy="486217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26598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116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299-301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761689"/>
            <a:ext cx="11613034" cy="4405644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421342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116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299-301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72" y="1635853"/>
            <a:ext cx="9319633" cy="4925285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6979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116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299-301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91" y="1634086"/>
            <a:ext cx="9618996" cy="4927052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1054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5771539">
            <a:off x="8907075" y="3222435"/>
            <a:ext cx="2352295" cy="2502916"/>
            <a:chOff x="1913446" y="2324383"/>
            <a:chExt cx="3302948" cy="35144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301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372999"/>
            <a:ext cx="11591925" cy="2303758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9" y="240631"/>
            <a:ext cx="3593786" cy="6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8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4170212">
            <a:off x="971143" y="2297018"/>
            <a:ext cx="2477848" cy="2636509"/>
            <a:chOff x="1913446" y="2324383"/>
            <a:chExt cx="3302948" cy="351444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 모델 구축 및 시각화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301-2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099008"/>
            <a:ext cx="11591925" cy="1327803"/>
          </a:xfrm>
          <a:prstGeom prst="rect">
            <a:avLst/>
          </a:prstGeom>
        </p:spPr>
      </p:pic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10" y="252113"/>
            <a:ext cx="3617496" cy="63580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460" y="252113"/>
            <a:ext cx="3610829" cy="635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E1B969"/>
            </a:gs>
            <a:gs pos="0">
              <a:srgbClr val="FFFF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3391256" y="3845902"/>
            <a:ext cx="1656655" cy="1656655"/>
          </a:xfrm>
          <a:prstGeom prst="ellipse">
            <a:avLst/>
          </a:prstGeom>
          <a:gradFill>
            <a:gsLst>
              <a:gs pos="99000">
                <a:schemeClr val="bg2">
                  <a:lumMod val="90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419100" dist="139700" dir="2700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69628" y="4787301"/>
            <a:ext cx="201875" cy="2018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1187545" y="1980223"/>
            <a:ext cx="3538783" cy="3538783"/>
          </a:xfrm>
          <a:prstGeom prst="ellipse">
            <a:avLst/>
          </a:prstGeom>
          <a:noFill/>
          <a:ln w="12700">
            <a:gradFill>
              <a:gsLst>
                <a:gs pos="0">
                  <a:srgbClr val="DFB55F"/>
                </a:gs>
                <a:gs pos="83000">
                  <a:srgbClr val="DCAE4B"/>
                </a:gs>
                <a:gs pos="100000">
                  <a:srgbClr val="CA8F3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44000" tIns="0" rIns="144000" bIns="0" rtlCol="0" anchor="ctr" anchorCtr="0">
            <a:noAutofit/>
          </a:bodyPr>
          <a:lstStyle/>
          <a:p>
            <a:pPr algn="dist"/>
            <a:endParaRPr lang="ko-KR" altLang="en-US" sz="1200" b="1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1554163" y="2168791"/>
            <a:ext cx="2805549" cy="2940129"/>
          </a:xfrm>
          <a:prstGeom prst="frame">
            <a:avLst>
              <a:gd name="adj1" fmla="val 1890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54000">
            <a:noFill/>
          </a:ln>
          <a:effectLst>
            <a:outerShdw blurRad="419100" dist="139700" dir="2700000" algn="tl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D0A4E09-1053-4907-B904-D207C88757E3}"/>
              </a:ext>
            </a:extLst>
          </p:cNvPr>
          <p:cNvSpPr/>
          <p:nvPr/>
        </p:nvSpPr>
        <p:spPr>
          <a:xfrm>
            <a:off x="7819553" y="684857"/>
            <a:ext cx="130174" cy="13017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8" y="3354951"/>
            <a:ext cx="11567162" cy="567808"/>
          </a:xfrm>
        </p:spPr>
        <p:txBody>
          <a:bodyPr/>
          <a:lstStyle/>
          <a:p>
            <a:r>
              <a:rPr lang="ko-KR" altLang="en-US" sz="4400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   사   합   </a:t>
            </a:r>
            <a:r>
              <a:rPr lang="ko-KR" altLang="en-US" sz="4400" b="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니</a:t>
            </a:r>
            <a:r>
              <a:rPr lang="ko-KR" altLang="en-US" sz="4400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</a:t>
            </a:r>
            <a:r>
              <a:rPr lang="ko-KR" altLang="en-US" sz="4400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</a:t>
            </a:r>
            <a:endParaRPr lang="en-US" altLang="ko-KR" sz="4400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소프트웨어융합과 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20190269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이슬아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수집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536701"/>
            <a:ext cx="11591925" cy="5024437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주소 데이터 </a:t>
            </a:r>
            <a:endParaRPr lang="en-US" altLang="ko-KR" sz="16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맵에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위치 표시하는 주소 데이터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 구역 주소 체계 데이터 </a:t>
            </a:r>
            <a:endParaRPr lang="en-US" altLang="ko-KR" sz="16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국가통계포털에서 다운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주소 데이터 행정구역 이름을 정제할 기준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필요 이유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위도와 경도의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GPS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좌표를 구하려면 주소 데이터의 행정구역 이름이 정확해야 하기에 이를 위해 필요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주소 데이터 수집</a:t>
            </a:r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위치 주소 데이터는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장에서 크롤링한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CoffeeBean.csv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사용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(9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_data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폴더 생성 후 </a:t>
            </a:r>
            <a:r>
              <a:rPr lang="ko-KR" altLang="en-US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붙여넣기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198324" y="887396"/>
            <a:ext cx="2361517" cy="2512729"/>
            <a:chOff x="1913446" y="2324383"/>
            <a:chExt cx="3302948" cy="35144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0609" y="300664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263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9707904" y="742334"/>
            <a:ext cx="1901679" cy="2023447"/>
            <a:chOff x="1913446" y="2324383"/>
            <a:chExt cx="3302948" cy="351444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수집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427644"/>
            <a:ext cx="11591925" cy="502443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 주소 체계 데이터 수집</a:t>
            </a:r>
            <a:endParaRPr lang="en-US" altLang="ko-KR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국가통계포털 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https://kosis.kr/index/index.do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데이터 검색</a:t>
            </a:r>
            <a:endParaRPr lang="en-US" altLang="ko-KR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ⅱ.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검색 결과 중 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주민등록인구현황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시군구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별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 인구수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선택 후</a:t>
            </a:r>
            <a:endParaRPr lang="en-US" altLang="ko-KR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  EXCEL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다운로드 후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‘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시군구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__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인구수</a:t>
            </a:r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이름 변경</a:t>
            </a:r>
            <a:endParaRPr lang="en-US" altLang="ko-KR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9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_data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폴더 안에 </a:t>
            </a:r>
            <a:r>
              <a:rPr lang="ko-KR" altLang="en-US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저장</a:t>
            </a:r>
            <a:endParaRPr lang="en-US" altLang="ko-KR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439" b="36845"/>
          <a:stretch/>
        </p:blipFill>
        <p:spPr>
          <a:xfrm>
            <a:off x="7095062" y="1665769"/>
            <a:ext cx="4796901" cy="2285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7475" b="36625"/>
          <a:stretch/>
        </p:blipFill>
        <p:spPr>
          <a:xfrm>
            <a:off x="596238" y="4004047"/>
            <a:ext cx="5919523" cy="25570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752347" y="6217189"/>
            <a:ext cx="1396883" cy="3045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712200" y="2731294"/>
            <a:ext cx="329406" cy="1749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7514"/>
          <a:stretch/>
        </p:blipFill>
        <p:spPr>
          <a:xfrm>
            <a:off x="6587906" y="2080470"/>
            <a:ext cx="5314994" cy="44773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7611"/>
          <a:stretch/>
        </p:blipFill>
        <p:spPr>
          <a:xfrm>
            <a:off x="6587906" y="2091558"/>
            <a:ext cx="5313234" cy="44711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81" y="4739710"/>
            <a:ext cx="7071181" cy="182218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820780" y="6077201"/>
            <a:ext cx="5410875" cy="3045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264-7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9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3436843">
            <a:off x="6038135" y="3278205"/>
            <a:ext cx="2049711" cy="2180957"/>
            <a:chOff x="1913446" y="2324383"/>
            <a:chExt cx="3302948" cy="351444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4-1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7" y="1427644"/>
            <a:ext cx="11591925" cy="5024437"/>
          </a:xfrm>
        </p:spPr>
        <p:txBody>
          <a:bodyPr>
            <a:normAutofit/>
          </a:bodyPr>
          <a:lstStyle/>
          <a:p>
            <a:pPr algn="l"/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en-US" altLang="ko-KR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 주소 체계 데이터 </a:t>
            </a:r>
            <a:r>
              <a:rPr lang="ko-KR" altLang="en-US" sz="16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준비</a:t>
            </a:r>
            <a:endParaRPr lang="en-US" altLang="ko-KR" sz="16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기존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시군구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별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인구수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xlsx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파일을 열어 확인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ⅱ.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 구역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 행정구역 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분리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 파일을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행정구역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시군구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별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인구수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_2.xlsx’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변경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 algn="l"/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ⅳ. 9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</a:t>
            </a:r>
            <a:r>
              <a:rPr lang="en-US" altLang="ko-KR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_data </a:t>
            </a:r>
            <a:r>
              <a:rPr lang="ko-KR" altLang="en-US" sz="16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폴더 안에 저장</a:t>
            </a:r>
            <a:endParaRPr lang="en-US" altLang="ko-KR" sz="1600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1800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559" y="1572130"/>
            <a:ext cx="4028122" cy="49890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59" y="1572130"/>
            <a:ext cx="4028123" cy="49890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01" y="5079568"/>
            <a:ext cx="5749380" cy="148157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991097" y="2781300"/>
            <a:ext cx="1543303" cy="4286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224831" y="2461708"/>
            <a:ext cx="898538" cy="13834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22301" y="6142918"/>
            <a:ext cx="4390816" cy="309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0609" y="300664"/>
            <a:ext cx="1049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267-70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3556000" y="1298575"/>
            <a:ext cx="5156200" cy="2381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  <a:path path="circle">
              <a:fillToRect l="100000" t="100000"/>
            </a:path>
          </a:gradFill>
          <a:ln w="31750" cap="flat" cmpd="tri" algn="ctr">
            <a:noFill/>
            <a:prstDash val="solid"/>
            <a:miter lim="800000"/>
          </a:ln>
          <a:effectLst/>
        </p:spPr>
        <p:txBody>
          <a:bodyPr vert="horz" lIns="144000" tIns="0" rIns="144000" bIns="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smtClean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  <a:endParaRPr lang="ko-KR" altLang="en-US" sz="1200" b="0"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1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 rot="18900000">
            <a:off x="8250593" y="1531194"/>
            <a:ext cx="3302948" cy="3514441"/>
            <a:chOff x="1913446" y="2324383"/>
            <a:chExt cx="3302948" cy="351444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36701"/>
            <a:ext cx="11591925" cy="502443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18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분석할 커피 매장의 주소 데이터 준비</a:t>
            </a:r>
            <a:endParaRPr lang="en-US" altLang="ko-KR" sz="1800" b="1" dirty="0" smtClean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l"/>
            <a:endParaRPr lang="en-US" altLang="ko-KR" sz="2000" b="1" dirty="0" smtClean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31" y="2315361"/>
            <a:ext cx="11348536" cy="37759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270-1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36004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ㅣ</a:t>
            </a:r>
            <a:r>
              <a:rPr lang="ko-KR" altLang="en-US" dirty="0" smtClean="0"/>
              <a:t>           </a:t>
            </a:r>
            <a:r>
              <a:rPr lang="ko-KR" altLang="en-US" dirty="0" err="1" smtClean="0"/>
              <a:t>ㅑ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42B734-598F-4729-9BAC-1D153364C307}"/>
              </a:ext>
            </a:extLst>
          </p:cNvPr>
          <p:cNvGrpSpPr/>
          <p:nvPr/>
        </p:nvGrpSpPr>
        <p:grpSpPr>
          <a:xfrm>
            <a:off x="4647873" y="2597278"/>
            <a:ext cx="3302948" cy="3514441"/>
            <a:chOff x="1913446" y="2324383"/>
            <a:chExt cx="3302948" cy="351444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E97F69-8114-4519-9E8F-7A8AC7AAB38C}"/>
                </a:ext>
              </a:extLst>
            </p:cNvPr>
            <p:cNvSpPr/>
            <p:nvPr/>
          </p:nvSpPr>
          <p:spPr>
            <a:xfrm>
              <a:off x="4037297" y="2324383"/>
              <a:ext cx="1179097" cy="1179097"/>
            </a:xfrm>
            <a:prstGeom prst="ellipse">
              <a:avLst/>
            </a:prstGeom>
            <a:solidFill>
              <a:srgbClr val="E3DB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CA5E68-D4CB-49FD-A41C-025E130724C4}"/>
                </a:ext>
              </a:extLst>
            </p:cNvPr>
            <p:cNvSpPr/>
            <p:nvPr/>
          </p:nvSpPr>
          <p:spPr>
            <a:xfrm>
              <a:off x="1913446" y="5636949"/>
              <a:ext cx="201875" cy="201875"/>
            </a:xfrm>
            <a:prstGeom prst="ellipse">
              <a:avLst/>
            </a:prstGeom>
            <a:ln w="12700">
              <a:gradFill>
                <a:gsLst>
                  <a:gs pos="0">
                    <a:srgbClr val="DFB55F"/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FB861F6-3B67-4CE7-9573-81295BD92E2C}"/>
                </a:ext>
              </a:extLst>
            </p:cNvPr>
            <p:cNvSpPr/>
            <p:nvPr/>
          </p:nvSpPr>
          <p:spPr>
            <a:xfrm>
              <a:off x="1913446" y="2473066"/>
              <a:ext cx="3217075" cy="3217075"/>
            </a:xfrm>
            <a:prstGeom prst="ellipse">
              <a:avLst/>
            </a:prstGeom>
            <a:ln w="12700">
              <a:gradFill>
                <a:gsLst>
                  <a:gs pos="0">
                    <a:srgbClr val="DFB55F">
                      <a:alpha val="50000"/>
                    </a:srgbClr>
                  </a:gs>
                  <a:gs pos="83000">
                    <a:srgbClr val="DCAE4B"/>
                  </a:gs>
                  <a:gs pos="100000">
                    <a:srgbClr val="CA8F3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223D5E28-BF3B-42C2-A71E-7030DA9F5024}"/>
                </a:ext>
              </a:extLst>
            </p:cNvPr>
            <p:cNvSpPr/>
            <p:nvPr/>
          </p:nvSpPr>
          <p:spPr>
            <a:xfrm>
              <a:off x="2153225" y="2619296"/>
              <a:ext cx="2805549" cy="2940129"/>
            </a:xfrm>
            <a:prstGeom prst="frame">
              <a:avLst>
                <a:gd name="adj1" fmla="val 16254"/>
              </a:avLst>
            </a:prstGeom>
            <a:gradFill>
              <a:gsLst>
                <a:gs pos="100000">
                  <a:srgbClr val="DFB55F">
                    <a:alpha val="50000"/>
                  </a:srgbClr>
                </a:gs>
                <a:gs pos="48000">
                  <a:srgbClr val="DFB55F"/>
                </a:gs>
                <a:gs pos="0">
                  <a:srgbClr val="CA8F3B"/>
                </a:gs>
              </a:gsLst>
              <a:path path="circle">
                <a:fillToRect l="100000" t="100000"/>
              </a:path>
            </a:gradFill>
            <a:ln w="31750" cmpd="tri">
              <a:noFill/>
            </a:ln>
            <a:effectLst>
              <a:outerShdw blurRad="406400" dist="228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144000" tIns="0" rIns="144000" bIns="0" rtlCol="0" anchor="ctr" anchorCtr="0">
              <a:noAutofit/>
            </a:bodyPr>
            <a:lstStyle/>
            <a:p>
              <a:pPr algn="dist"/>
              <a:endParaRPr lang="ko-KR" altLang="en-US" sz="1200" b="1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1" y="704850"/>
            <a:ext cx="10388600" cy="566738"/>
          </a:xfrm>
        </p:spPr>
        <p:txBody>
          <a:bodyPr/>
          <a:lstStyle/>
          <a:p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4-2 </a:t>
            </a:r>
            <a:r>
              <a:rPr lang="en-US" altLang="ko-KR" b="0" dirty="0" smtClean="0">
                <a:solidFill>
                  <a:srgbClr val="E2DAD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|</a:t>
            </a:r>
            <a:r>
              <a:rPr lang="en-US" altLang="ko-KR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b="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준비 및 탐색</a:t>
            </a:r>
            <a:endParaRPr lang="en-US" altLang="ko-KR" b="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89" y="1611552"/>
            <a:ext cx="5464250" cy="48950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0609" y="300664"/>
            <a:ext cx="9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E1B969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p. 271-3</a:t>
            </a:r>
            <a:endParaRPr lang="ko-KR" altLang="en-US" sz="1400" dirty="0">
              <a:solidFill>
                <a:srgbClr val="E1B969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2319298"/>
            <a:ext cx="5795962" cy="2116173"/>
          </a:xfrm>
          <a:prstGeom prst="rect">
            <a:avLst/>
          </a:prstGeom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56000" y="1298575"/>
            <a:ext cx="5156200" cy="238126"/>
          </a:xfrm>
          <a:gradFill>
            <a:gsLst>
              <a:gs pos="100000">
                <a:srgbClr val="DFB55F">
                  <a:lumMod val="100000"/>
                </a:srgbClr>
              </a:gs>
              <a:gs pos="48000">
                <a:srgbClr val="F6E2C2">
                  <a:lumMod val="85000"/>
                </a:srgbClr>
              </a:gs>
              <a:gs pos="0">
                <a:srgbClr val="CA8F3B"/>
              </a:gs>
            </a:gsLst>
          </a:gradFill>
        </p:spPr>
        <p:txBody>
          <a:bodyPr/>
          <a:lstStyle/>
          <a:p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Part 3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빅데이터 분석 </a:t>
            </a:r>
            <a:r>
              <a:rPr lang="en-US" altLang="ko-KR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– </a:t>
            </a:r>
            <a:r>
              <a:rPr lang="ko-KR" altLang="en-US" sz="1200" b="0" dirty="0">
                <a:latin typeface="한컴 솔잎 M" panose="02020603020101020101" pitchFamily="18" charset="-127"/>
                <a:ea typeface="한컴 솔잎 M" panose="02020603020101020101" pitchFamily="18" charset="-127"/>
              </a:rPr>
              <a:t>지리 정보 분석</a:t>
            </a:r>
          </a:p>
        </p:txBody>
      </p:sp>
    </p:spTree>
    <p:extLst>
      <p:ext uri="{BB962C8B-B14F-4D97-AF65-F5344CB8AC3E}">
        <p14:creationId xmlns:p14="http://schemas.microsoft.com/office/powerpoint/2010/main" val="24157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1318</Words>
  <Application>Microsoft Office PowerPoint</Application>
  <PresentationFormat>와이드스크린</PresentationFormat>
  <Paragraphs>278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바탕</vt:lpstr>
      <vt:lpstr>한컴 솔잎 M</vt:lpstr>
      <vt:lpstr>나눔스퀘어</vt:lpstr>
      <vt:lpstr>빛의 계승자 Bold</vt:lpstr>
      <vt:lpstr>비트로 프라이드 TTF</vt:lpstr>
      <vt:lpstr>맑은 고딕</vt:lpstr>
      <vt:lpstr>나눔스퀘어 ExtraBold</vt:lpstr>
      <vt:lpstr>DX몽블랑라운드ExB</vt:lpstr>
      <vt:lpstr>Arial</vt:lpstr>
      <vt:lpstr>휴먼둥근헤드라인</vt:lpstr>
      <vt:lpstr>Office 테마</vt:lpstr>
      <vt:lpstr>지리 정보 분석</vt:lpstr>
      <vt:lpstr>PowerPoint 프레젠테이션</vt:lpstr>
      <vt:lpstr>1. 지리 정보 분석</vt:lpstr>
      <vt:lpstr>1~2 |  목표와 핵심 개념</vt:lpstr>
      <vt:lpstr>3-1 |  데이터 수집</vt:lpstr>
      <vt:lpstr>3-2 |  데이터 수집</vt:lpstr>
      <vt:lpstr>4-1 |  데이터 준비 및 탐색</vt:lpstr>
      <vt:lpstr>4-2 |  데이터 준비 및 탐색</vt:lpstr>
      <vt:lpstr>4-2 |  데이터 준비 및 탐색</vt:lpstr>
      <vt:lpstr>4-2 |  데이터 준비 및 탐색</vt:lpstr>
      <vt:lpstr>4-2 |  데이터 준비 및 탐색</vt:lpstr>
      <vt:lpstr>4-2 |  데이터 준비 및 탐색</vt:lpstr>
      <vt:lpstr>4-2 |  데이터 준비 및 탐색</vt:lpstr>
      <vt:lpstr>5-1 |  분석 모델 구축 및 시각화</vt:lpstr>
      <vt:lpstr>5-1 |  분석 모델 구축 및 시각화</vt:lpstr>
      <vt:lpstr>5-2 |  분석 모델 구축 및 시각화</vt:lpstr>
      <vt:lpstr>5-2 |  분석 모델 구축 및 시각화</vt:lpstr>
      <vt:lpstr>5-2 |  분석 모델 구축 및 시각화</vt:lpstr>
      <vt:lpstr>2. 행정구역별 의료기관 현황</vt:lpstr>
      <vt:lpstr>1~2 |  목표와 핵심 개념</vt:lpstr>
      <vt:lpstr>3 |  데이터 수집</vt:lpstr>
      <vt:lpstr>4-1 |  데이터 준비 및 탐색</vt:lpstr>
      <vt:lpstr>4-1 |  데이터 준비 및 탐색</vt:lpstr>
      <vt:lpstr>4-1 |  데이터 준비 및 탐색</vt:lpstr>
      <vt:lpstr>4-1 |  데이터 준비 및 탐색</vt:lpstr>
      <vt:lpstr>4-1 |  데이터 준비 및 탐색</vt:lpstr>
      <vt:lpstr>4-1 |  데이터 준비 및 탐색</vt:lpstr>
      <vt:lpstr>4-1 |  데이터 준비 및 탐색</vt:lpstr>
      <vt:lpstr>4-1 |  데이터 준비 및 탐색</vt:lpstr>
      <vt:lpstr>4-1 |  데이터 준비 및 탐색</vt:lpstr>
      <vt:lpstr>4-2 |  데이터 준비 및 탐색</vt:lpstr>
      <vt:lpstr>4-2 |  데이터 준비 및 탐색</vt:lpstr>
      <vt:lpstr>4-2 |  데이터 준비 및 탐색</vt:lpstr>
      <vt:lpstr>4-2 |  데이터 준비 및 탐색</vt:lpstr>
      <vt:lpstr>4-2 |  데이터 준비 및 탐색</vt:lpstr>
      <vt:lpstr>5-1 |  분석 모델 구축 및 시각화</vt:lpstr>
      <vt:lpstr>5-1 |  분석 모델 구축 및 시각화</vt:lpstr>
      <vt:lpstr>5-1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5-2 |  분석 모델 구축 및 시각화</vt:lpstr>
      <vt:lpstr>감   사   합   니   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MuuN</cp:lastModifiedBy>
  <cp:revision>386</cp:revision>
  <dcterms:created xsi:type="dcterms:W3CDTF">2017-12-10T15:04:34Z</dcterms:created>
  <dcterms:modified xsi:type="dcterms:W3CDTF">2023-08-21T06:57:45Z</dcterms:modified>
</cp:coreProperties>
</file>